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18"/>
  </p:notesMasterIdLst>
  <p:sldIdLst>
    <p:sldId id="256" r:id="rId2"/>
    <p:sldId id="282" r:id="rId3"/>
    <p:sldId id="283" r:id="rId4"/>
    <p:sldId id="275" r:id="rId5"/>
    <p:sldId id="258" r:id="rId6"/>
    <p:sldId id="259" r:id="rId7"/>
    <p:sldId id="269" r:id="rId8"/>
    <p:sldId id="270" r:id="rId9"/>
    <p:sldId id="279" r:id="rId10"/>
    <p:sldId id="284" r:id="rId11"/>
    <p:sldId id="281" r:id="rId12"/>
    <p:sldId id="278" r:id="rId13"/>
    <p:sldId id="280" r:id="rId14"/>
    <p:sldId id="285" r:id="rId15"/>
    <p:sldId id="277" r:id="rId16"/>
    <p:sldId id="28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8" autoAdjust="0"/>
    <p:restoredTop sz="86408" autoAdjust="0"/>
  </p:normalViewPr>
  <p:slideViewPr>
    <p:cSldViewPr>
      <p:cViewPr varScale="1">
        <p:scale>
          <a:sx n="46" d="100"/>
          <a:sy n="46" d="100"/>
        </p:scale>
        <p:origin x="-101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65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Tanya\IASSW\membership%20data_Jan%202015\Tables%20for%20January%20report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Tanya\IASSW\Board%20and%20Mlbrn_2014\tables%20to%20report_jun%202014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Tanya\IASSW\Board%20and%20Mlbrn_2014\tables%20to%20report_jun%202014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ser\Documents\Tanya\IASSW\Board%20and%20Mlbrn_2014\tables%20to%20report_jun%202014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71968415820287E-2"/>
          <c:y val="2.837074823027199E-2"/>
          <c:w val="0.75784740857481203"/>
          <c:h val="0.7026389319861843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Sheet1!$C$18</c:f>
              <c:strCache>
                <c:ptCount val="1"/>
                <c:pt idx="0">
                  <c:v>Schools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Sheet1!$B$19:$B$23</c:f>
              <c:strCache>
                <c:ptCount val="5"/>
                <c:pt idx="0">
                  <c:v>Africa</c:v>
                </c:pt>
                <c:pt idx="1">
                  <c:v>Asia and Pasific</c:v>
                </c:pt>
                <c:pt idx="2">
                  <c:v>Europe and Middle East</c:v>
                </c:pt>
                <c:pt idx="3">
                  <c:v>Latin America</c:v>
                </c:pt>
                <c:pt idx="4">
                  <c:v>North America and Caribbean</c:v>
                </c:pt>
              </c:strCache>
            </c:strRef>
          </c:cat>
          <c:val>
            <c:numRef>
              <c:f>Sheet1!$C$19:$C$23</c:f>
              <c:numCache>
                <c:formatCode>General</c:formatCode>
                <c:ptCount val="5"/>
                <c:pt idx="0">
                  <c:v>32</c:v>
                </c:pt>
                <c:pt idx="1">
                  <c:v>208</c:v>
                </c:pt>
                <c:pt idx="2">
                  <c:v>81</c:v>
                </c:pt>
                <c:pt idx="3">
                  <c:v>4</c:v>
                </c:pt>
                <c:pt idx="4">
                  <c:v>77</c:v>
                </c:pt>
              </c:numCache>
            </c:numRef>
          </c:val>
        </c:ser>
        <c:ser>
          <c:idx val="1"/>
          <c:order val="1"/>
          <c:tx>
            <c:strRef>
              <c:f>Sheet1!$D$18</c:f>
              <c:strCache>
                <c:ptCount val="1"/>
                <c:pt idx="0">
                  <c:v>Individuals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38854039560496E-2"/>
                  <c:y val="-2.63237749702769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749328505982996E-2"/>
                  <c:y val="-1.480271266461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338854039560552E-2"/>
                  <c:y val="-4.60375782638838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338854039560496E-2"/>
                  <c:y val="-7.89713249108312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Sheet1!$B$19:$B$23</c:f>
              <c:strCache>
                <c:ptCount val="5"/>
                <c:pt idx="0">
                  <c:v>Africa</c:v>
                </c:pt>
                <c:pt idx="1">
                  <c:v>Asia and Pasific</c:v>
                </c:pt>
                <c:pt idx="2">
                  <c:v>Europe and Middle East</c:v>
                </c:pt>
                <c:pt idx="3">
                  <c:v>Latin America</c:v>
                </c:pt>
                <c:pt idx="4">
                  <c:v>North America and Caribbean</c:v>
                </c:pt>
              </c:strCache>
            </c:strRef>
          </c:cat>
          <c:val>
            <c:numRef>
              <c:f>Sheet1!$D$19:$D$23</c:f>
              <c:numCache>
                <c:formatCode>General</c:formatCode>
                <c:ptCount val="5"/>
                <c:pt idx="0">
                  <c:v>11</c:v>
                </c:pt>
                <c:pt idx="1">
                  <c:v>81</c:v>
                </c:pt>
                <c:pt idx="2">
                  <c:v>21</c:v>
                </c:pt>
                <c:pt idx="3">
                  <c:v>10</c:v>
                </c:pt>
                <c:pt idx="4">
                  <c:v>81</c:v>
                </c:pt>
              </c:numCache>
            </c:numRef>
          </c:val>
        </c:ser>
        <c:ser>
          <c:idx val="2"/>
          <c:order val="2"/>
          <c:tx>
            <c:strRef>
              <c:f>Sheet1!$E$18</c:f>
              <c:strCache>
                <c:ptCount val="1"/>
                <c:pt idx="0">
                  <c:v>Affiliated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820948932844996E-2"/>
                  <c:y val="-1.3161887485138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928379573137999E-3"/>
                  <c:y val="-5.26475499405538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rgbClr val="00B05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Sheet1!$B$19:$B$23</c:f>
              <c:strCache>
                <c:ptCount val="5"/>
                <c:pt idx="0">
                  <c:v>Africa</c:v>
                </c:pt>
                <c:pt idx="1">
                  <c:v>Asia and Pasific</c:v>
                </c:pt>
                <c:pt idx="2">
                  <c:v>Europe and Middle East</c:v>
                </c:pt>
                <c:pt idx="3">
                  <c:v>Latin America</c:v>
                </c:pt>
                <c:pt idx="4">
                  <c:v>North America and Caribbean</c:v>
                </c:pt>
              </c:strCache>
            </c:strRef>
          </c:cat>
          <c:val>
            <c:numRef>
              <c:f>Sheet1!$E$19:$E$23</c:f>
              <c:numCache>
                <c:formatCode>General</c:formatCode>
                <c:ptCount val="5"/>
                <c:pt idx="0">
                  <c:v>1</c:v>
                </c:pt>
                <c:pt idx="4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Sheet1!$F$18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Sheet1!$B$19:$B$23</c:f>
              <c:strCache>
                <c:ptCount val="5"/>
                <c:pt idx="0">
                  <c:v>Africa</c:v>
                </c:pt>
                <c:pt idx="1">
                  <c:v>Asia and Pasific</c:v>
                </c:pt>
                <c:pt idx="2">
                  <c:v>Europe and Middle East</c:v>
                </c:pt>
                <c:pt idx="3">
                  <c:v>Latin America</c:v>
                </c:pt>
                <c:pt idx="4">
                  <c:v>North America and Caribbean</c:v>
                </c:pt>
              </c:strCache>
            </c:strRef>
          </c:cat>
          <c:val>
            <c:numRef>
              <c:f>Sheet1!$F$19:$F$23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7494656"/>
        <c:axId val="197496192"/>
        <c:axId val="0"/>
      </c:bar3DChart>
      <c:catAx>
        <c:axId val="197494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197496192"/>
        <c:crosses val="autoZero"/>
        <c:auto val="1"/>
        <c:lblAlgn val="ctr"/>
        <c:lblOffset val="100"/>
        <c:noMultiLvlLbl val="0"/>
      </c:catAx>
      <c:valAx>
        <c:axId val="197496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97494656"/>
        <c:crosses val="autoZero"/>
        <c:crossBetween val="between"/>
      </c:valAx>
    </c:plotArea>
    <c:legend>
      <c:legendPos val="r"/>
      <c:legendEntry>
        <c:idx val="3"/>
        <c:delete val="1"/>
      </c:legendEntry>
      <c:layout/>
      <c:overlay val="0"/>
      <c:txPr>
        <a:bodyPr/>
        <a:lstStyle/>
        <a:p>
          <a:pPr>
            <a:defRPr sz="2000" b="1" i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6.8752022722113004E-2"/>
                  <c:y val="-1.242434415499727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t>32; 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00B050"/>
                        </a:solidFill>
                      </a:rPr>
                      <a:t>81; 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7030A0"/>
                        </a:solidFill>
                      </a:rPr>
                      <a:t>4; 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012218449157823"/>
                  <c:y val="-8.121319853349627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Sheet1!$B$54:$B$58</c:f>
              <c:strCache>
                <c:ptCount val="5"/>
                <c:pt idx="0">
                  <c:v>Africa</c:v>
                </c:pt>
                <c:pt idx="1">
                  <c:v>Asia and Pacific</c:v>
                </c:pt>
                <c:pt idx="2">
                  <c:v>Europe and Middle East</c:v>
                </c:pt>
                <c:pt idx="3">
                  <c:v>Latin America</c:v>
                </c:pt>
                <c:pt idx="4">
                  <c:v>North America and Caribbean</c:v>
                </c:pt>
              </c:strCache>
            </c:strRef>
          </c:cat>
          <c:val>
            <c:numRef>
              <c:f>Sheet1!$C$54:$C$58</c:f>
              <c:numCache>
                <c:formatCode>General</c:formatCode>
                <c:ptCount val="5"/>
                <c:pt idx="0">
                  <c:v>32</c:v>
                </c:pt>
                <c:pt idx="1">
                  <c:v>208</c:v>
                </c:pt>
                <c:pt idx="2">
                  <c:v>81</c:v>
                </c:pt>
                <c:pt idx="3">
                  <c:v>4</c:v>
                </c:pt>
                <c:pt idx="4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735915816117054"/>
          <c:y val="4.2635359356206798E-2"/>
          <c:w val="0.31343896571878488"/>
          <c:h val="0.83549090358720202"/>
        </c:manualLayout>
      </c:layout>
      <c:overlay val="0"/>
      <c:txPr>
        <a:bodyPr/>
        <a:lstStyle/>
        <a:p>
          <a:pPr>
            <a:defRPr sz="22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5"/>
              <c:layout>
                <c:manualLayout>
                  <c:x val="2.1285949070792901E-2"/>
                  <c:y val="-1.2968330316239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7321984065262589E-2"/>
                  <c:y val="-5.1873321264957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259780659291824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7321984065262589E-2"/>
                  <c:y val="-2.593666063247874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r>
                      <a:rPr lang="uk-UA" dirty="0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2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countries!$E$312:$E$320</c:f>
              <c:strCache>
                <c:ptCount val="9"/>
                <c:pt idx="0">
                  <c:v>Belgium</c:v>
                </c:pt>
                <c:pt idx="1">
                  <c:v>UK</c:v>
                </c:pt>
                <c:pt idx="2">
                  <c:v>Canada</c:v>
                </c:pt>
                <c:pt idx="3">
                  <c:v>Indonesia</c:v>
                </c:pt>
                <c:pt idx="4">
                  <c:v>South Africa</c:v>
                </c:pt>
                <c:pt idx="5">
                  <c:v>New Zealand</c:v>
                </c:pt>
                <c:pt idx="6">
                  <c:v>USA</c:v>
                </c:pt>
                <c:pt idx="7">
                  <c:v>China</c:v>
                </c:pt>
                <c:pt idx="8">
                  <c:v>Japan</c:v>
                </c:pt>
              </c:strCache>
            </c:strRef>
          </c:cat>
          <c:val>
            <c:numRef>
              <c:f>countries!$F$312:$F$320</c:f>
              <c:numCache>
                <c:formatCode>General</c:formatCode>
                <c:ptCount val="9"/>
                <c:pt idx="0">
                  <c:v>12</c:v>
                </c:pt>
                <c:pt idx="1">
                  <c:v>12</c:v>
                </c:pt>
                <c:pt idx="2">
                  <c:v>14</c:v>
                </c:pt>
                <c:pt idx="3">
                  <c:v>15</c:v>
                </c:pt>
                <c:pt idx="4">
                  <c:v>17</c:v>
                </c:pt>
                <c:pt idx="5">
                  <c:v>19</c:v>
                </c:pt>
                <c:pt idx="6">
                  <c:v>54</c:v>
                </c:pt>
                <c:pt idx="7">
                  <c:v>58</c:v>
                </c:pt>
                <c:pt idx="8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378880"/>
        <c:axId val="160380416"/>
        <c:axId val="0"/>
      </c:bar3DChart>
      <c:catAx>
        <c:axId val="16037888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200" b="1"/>
            </a:pPr>
            <a:endParaRPr lang="en-US"/>
          </a:p>
        </c:txPr>
        <c:crossAx val="160380416"/>
        <c:crosses val="autoZero"/>
        <c:auto val="1"/>
        <c:lblAlgn val="ctr"/>
        <c:lblOffset val="100"/>
        <c:noMultiLvlLbl val="0"/>
      </c:catAx>
      <c:valAx>
        <c:axId val="1603804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603788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40689198784676E-2"/>
          <c:y val="8.4546161537606926E-2"/>
          <c:w val="0.55894912642556627"/>
          <c:h val="0.82110938290807189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0070C0"/>
                        </a:solidFill>
                      </a:rPr>
                      <a:t>11; 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00B050"/>
                        </a:solidFill>
                      </a:rPr>
                      <a:t>21; 10%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7030A0"/>
                        </a:solidFill>
                      </a:rPr>
                      <a:t>10; 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6.1395654106065511E-2"/>
                  <c:y val="-0.1032765263736128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Sheet1!$B$72:$B$76</c:f>
              <c:strCache>
                <c:ptCount val="5"/>
                <c:pt idx="0">
                  <c:v>Africa</c:v>
                </c:pt>
                <c:pt idx="1">
                  <c:v>Asia and Pasific</c:v>
                </c:pt>
                <c:pt idx="2">
                  <c:v>Europe and Middle East</c:v>
                </c:pt>
                <c:pt idx="3">
                  <c:v>Latin America</c:v>
                </c:pt>
                <c:pt idx="4">
                  <c:v>North America and Caribbean</c:v>
                </c:pt>
              </c:strCache>
            </c:strRef>
          </c:cat>
          <c:val>
            <c:numRef>
              <c:f>Sheet1!$C$72:$C$76</c:f>
              <c:numCache>
                <c:formatCode>General</c:formatCode>
                <c:ptCount val="5"/>
                <c:pt idx="0">
                  <c:v>11</c:v>
                </c:pt>
                <c:pt idx="1">
                  <c:v>81</c:v>
                </c:pt>
                <c:pt idx="2">
                  <c:v>21</c:v>
                </c:pt>
                <c:pt idx="3">
                  <c:v>10</c:v>
                </c:pt>
                <c:pt idx="4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22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A1284-266D-4524-8DDE-C227BA44D6F0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B4428-DB90-47E0-935F-6ACB06731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69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26A4E30-B748-4B0D-B361-70C5FBFA5C61}" type="datetime1">
              <a:rPr lang="en-US" smtClean="0"/>
              <a:t>6/7/2016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FC40366-7E27-46A0-BDDE-D00DBC1E80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B66CB-3C26-4AF0-8C12-63BD9A55E75F}" type="datetime1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A8C7-3232-4A3F-A50B-5E57F78CDE2E}" type="datetime1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99C4689-9F85-4B40-A93A-4CBD01CA6B93}" type="datetime1">
              <a:rPr lang="en-US" smtClean="0"/>
              <a:t>6/7/2016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C40366-7E27-46A0-BDDE-D00DBC1E805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FDF0DB-F115-47FC-B1F4-A4BCA22CBBAC}" type="datetime1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FC40366-7E27-46A0-BDDE-D00DBC1E805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9298-AC3C-4B2E-960C-5086A321AB3A}" type="datetime1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AC76A-2288-40DC-9C94-712BC5FC3BF8}" type="datetime1">
              <a:rPr lang="en-US" smtClean="0"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2F1C11-0852-4036-92FA-40C6FEC57290}" type="datetime1">
              <a:rPr lang="en-US" smtClean="0"/>
              <a:t>6/7/2016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C40366-7E27-46A0-BDDE-D00DBC1E805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F62E8-668D-4C57-9FE5-AC676CC25242}" type="datetime1">
              <a:rPr lang="en-US" smtClean="0"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E7F5E3-B0F0-4217-A710-AF27850D47B5}" type="datetime1">
              <a:rPr lang="en-US" smtClean="0"/>
              <a:t>6/7/2016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FC40366-7E27-46A0-BDDE-D00DBC1E805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6C8FA3-97C5-4D0C-9585-FB246BEFBA58}" type="datetime1">
              <a:rPr lang="en-US" smtClean="0"/>
              <a:t>6/7/2016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C40366-7E27-46A0-BDDE-D00DBC1E805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B7E205-AD3F-4800-990C-9401B810923E}" type="datetime1">
              <a:rPr lang="en-US" smtClean="0"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C40366-7E27-46A0-BDDE-D00DBC1E805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1720" y="620688"/>
            <a:ext cx="6390456" cy="2741690"/>
          </a:xfrm>
        </p:spPr>
        <p:txBody>
          <a:bodyPr>
            <a:normAutofit fontScale="90000"/>
          </a:bodyPr>
          <a:lstStyle/>
          <a:p>
            <a:pPr algn="ctr">
              <a:spcAft>
                <a:spcPts val="600"/>
              </a:spcAft>
            </a:pPr>
            <a:r>
              <a:rPr lang="en-US" sz="4400" dirty="0" smtClean="0"/>
              <a:t>Report </a:t>
            </a:r>
            <a:br>
              <a:rPr lang="en-US" sz="4400" dirty="0" smtClean="0"/>
            </a:br>
            <a:r>
              <a:rPr lang="en-US" sz="4000" dirty="0" smtClean="0"/>
              <a:t>of the IASSW Secretary</a:t>
            </a:r>
            <a:r>
              <a:rPr lang="en-US" sz="4000" i="1" dirty="0" smtClean="0"/>
              <a:t/>
            </a:r>
            <a:br>
              <a:rPr lang="en-US" sz="4000" i="1" dirty="0" smtClean="0"/>
            </a:br>
            <a:r>
              <a:rPr lang="en-US" sz="31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IASSW General Assembly </a:t>
            </a:r>
            <a:br>
              <a:rPr lang="en-US" sz="31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1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(28 June, 2016)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221088"/>
            <a:ext cx="6172200" cy="200981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b="0" dirty="0" smtClean="0"/>
              <a:t>Prepared by:</a:t>
            </a:r>
          </a:p>
          <a:p>
            <a:pPr>
              <a:spcBef>
                <a:spcPts val="0"/>
              </a:spcBef>
            </a:pPr>
            <a:r>
              <a:rPr lang="en-US" sz="2400" dirty="0" err="1" smtClean="0"/>
              <a:t>Tetyana</a:t>
            </a:r>
            <a:r>
              <a:rPr lang="en-US" sz="2400" dirty="0" smtClean="0"/>
              <a:t> </a:t>
            </a:r>
            <a:r>
              <a:rPr lang="en-US" sz="2400" dirty="0" err="1" smtClean="0"/>
              <a:t>Semigina</a:t>
            </a:r>
            <a:r>
              <a:rPr lang="en-US" sz="2400" dirty="0" smtClean="0"/>
              <a:t> </a:t>
            </a:r>
            <a:r>
              <a:rPr lang="en-US" sz="2400" b="0" dirty="0" smtClean="0"/>
              <a:t>(IASSW Secretary)</a:t>
            </a:r>
          </a:p>
          <a:p>
            <a:pPr>
              <a:spcBef>
                <a:spcPts val="0"/>
              </a:spcBef>
            </a:pPr>
            <a:endParaRPr lang="en-US" sz="2400" b="0" dirty="0"/>
          </a:p>
          <a:p>
            <a:pPr>
              <a:spcBef>
                <a:spcPts val="0"/>
              </a:spcBef>
            </a:pPr>
            <a:r>
              <a:rPr lang="en-US" sz="2400" b="0" dirty="0" smtClean="0"/>
              <a:t>Delivered by:</a:t>
            </a:r>
          </a:p>
          <a:p>
            <a:pPr>
              <a:spcBef>
                <a:spcPts val="0"/>
              </a:spcBef>
            </a:pPr>
            <a:r>
              <a:rPr lang="en-US" sz="2400" dirty="0" err="1" smtClean="0"/>
              <a:t>Bala</a:t>
            </a:r>
            <a:r>
              <a:rPr lang="en-US" sz="2400" dirty="0" smtClean="0"/>
              <a:t> Raja </a:t>
            </a:r>
            <a:r>
              <a:rPr lang="en-US" sz="2400" dirty="0" err="1" smtClean="0"/>
              <a:t>Nikku</a:t>
            </a:r>
            <a:r>
              <a:rPr lang="en-US" sz="2400" dirty="0" smtClean="0"/>
              <a:t> </a:t>
            </a:r>
            <a:r>
              <a:rPr lang="en-US" sz="2400" b="0" dirty="0" smtClean="0"/>
              <a:t>(IASSW Assistant Secretary, Member at Large)</a:t>
            </a:r>
          </a:p>
        </p:txBody>
      </p:sp>
    </p:spTree>
    <p:extLst>
      <p:ext uri="{BB962C8B-B14F-4D97-AF65-F5344CB8AC3E}">
        <p14:creationId xmlns:p14="http://schemas.microsoft.com/office/powerpoint/2010/main" val="13370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MEMBERSHIP DUES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2" descr="C:\Users\User\Documents\Tanya\IASSW\images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145" y="320615"/>
            <a:ext cx="3744416" cy="379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523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Membership Status and Membership Dues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endParaRPr lang="en-US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Membership </a:t>
            </a:r>
            <a:r>
              <a:rPr lang="en-US" sz="2400" dirty="0"/>
              <a:t>is maintained by payment of dues. </a:t>
            </a:r>
            <a:r>
              <a:rPr lang="en-US" sz="2400" dirty="0" smtClean="0"/>
              <a:t> Dues are valid through January-December.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All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dues must be paid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annually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(by 31</a:t>
            </a:r>
            <a:r>
              <a:rPr lang="en-US" sz="2400" baseline="30000" dirty="0" smtClean="0">
                <a:solidFill>
                  <a:schemeClr val="accent1">
                    <a:lumMod val="75000"/>
                  </a:schemeClr>
                </a:solidFill>
              </a:rPr>
              <a:t>st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of January)</a:t>
            </a:r>
            <a:r>
              <a:rPr lang="en-US" sz="2400" dirty="0" smtClean="0"/>
              <a:t> </a:t>
            </a:r>
            <a:r>
              <a:rPr lang="en-US" sz="2400" dirty="0"/>
              <a:t>or as stipulated by the IASSW Board of Directors. </a:t>
            </a:r>
            <a:endParaRPr lang="en-US" sz="2400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Membership </a:t>
            </a:r>
            <a:r>
              <a:rPr lang="en-US" sz="2400" dirty="0"/>
              <a:t>is automatically terminated upon non-payment of dues. </a:t>
            </a:r>
            <a:endParaRPr lang="en-US" sz="2400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Membership </a:t>
            </a:r>
            <a:r>
              <a:rPr lang="en-US" sz="2400" dirty="0"/>
              <a:t>in any category </a:t>
            </a:r>
            <a:r>
              <a:rPr lang="en-US" sz="2400" dirty="0" smtClean="0"/>
              <a:t>may </a:t>
            </a:r>
            <a:r>
              <a:rPr lang="en-US" sz="2400" dirty="0"/>
              <a:t>be reinstated with the payment of dues.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96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467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Discounts for Membership Dues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buFont typeface="Arial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25% discount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 new school member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57200" indent="-457200">
              <a:spcBef>
                <a:spcPts val="1200"/>
              </a:spcBef>
              <a:buFont typeface="Arial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20- 25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discount 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bulk payment through a national association</a:t>
            </a:r>
          </a:p>
          <a:p>
            <a:pPr marL="457200" indent="-457200">
              <a:spcBef>
                <a:spcPts val="1200"/>
              </a:spcBef>
              <a:buFont typeface="Arial" charset="0"/>
              <a:buChar char="•"/>
            </a:pPr>
            <a:r>
              <a:rPr lang="en-US" sz="2600" b="0" dirty="0" smtClean="0">
                <a:solidFill>
                  <a:schemeClr val="tx1"/>
                </a:solidFill>
              </a:rPr>
              <a:t>We encourage national association for collective payments</a:t>
            </a:r>
            <a:endParaRPr lang="en-US" sz="2600" b="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spcBef>
                <a:spcPts val="1200"/>
              </a:spcBef>
              <a:buFont typeface="Arial" charset="0"/>
              <a:buChar char="•"/>
            </a:pPr>
            <a:endParaRPr lang="en-US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9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549" y="-387424"/>
            <a:ext cx="74676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002060"/>
                </a:solidFill>
              </a:rPr>
              <a:t>Membership </a:t>
            </a:r>
            <a:r>
              <a:rPr lang="en-US" sz="3200" b="1" dirty="0" smtClean="0">
                <a:solidFill>
                  <a:srgbClr val="002060"/>
                </a:solidFill>
              </a:rPr>
              <a:t>Benefits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836712"/>
            <a:ext cx="7467600" cy="487375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participation in ongoing projects related to social themes – poverty, </a:t>
            </a:r>
            <a:r>
              <a:rPr lang="en-US" dirty="0" err="1"/>
              <a:t>macrodevelopment</a:t>
            </a:r>
            <a:r>
              <a:rPr lang="en-US" dirty="0"/>
              <a:t>, peace, and human rights, ecology, women, children, AIDS and others, as well as activities of the IASSW committees and task forces; </a:t>
            </a:r>
          </a:p>
          <a:p>
            <a:pPr lvl="0"/>
            <a:r>
              <a:rPr lang="en-US" dirty="0"/>
              <a:t>reduced registration fee at biennial international congresses organized by the IASSW; </a:t>
            </a:r>
          </a:p>
          <a:p>
            <a:pPr lvl="0"/>
            <a:r>
              <a:rPr lang="en-US" dirty="0"/>
              <a:t>free subscription to the IASSW </a:t>
            </a:r>
            <a:r>
              <a:rPr lang="en-US" dirty="0" err="1"/>
              <a:t>Listserve</a:t>
            </a:r>
            <a:r>
              <a:rPr lang="en-US" dirty="0"/>
              <a:t> (Google groups) and Social Dialogue magazine;</a:t>
            </a:r>
          </a:p>
          <a:p>
            <a:pPr lvl="0"/>
            <a:r>
              <a:rPr lang="en-US" dirty="0"/>
              <a:t>free subscription to International Social Work journal (for IASSW individual members) and discounted subscription to International Journal of Social Welfare (for IASSW individual members); </a:t>
            </a:r>
          </a:p>
          <a:p>
            <a:pPr lvl="0"/>
            <a:r>
              <a:rPr lang="en-US" dirty="0"/>
              <a:t>accessibility to IASSW funding regarding joint projects with other schools of social work, designed to advance IASSW Mission and to the enhancement of cooperation among schools of social work worldwide.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2549" y="5661248"/>
            <a:ext cx="7632848" cy="10156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000" b="1" i="1" dirty="0"/>
              <a:t>Each school has a vote at the General Assembly held biennially. Individual members have </a:t>
            </a:r>
            <a:r>
              <a:rPr lang="en-US" sz="2000" b="1" i="1" dirty="0" smtClean="0"/>
              <a:t>a </a:t>
            </a:r>
            <a:r>
              <a:rPr lang="en-US" sz="2000" b="1" i="1" dirty="0"/>
              <a:t>pro rata right to vote at the General Assembly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65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2" descr="C:\Users\User\Documents\Tanya\IASSW\images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145" y="320615"/>
            <a:ext cx="3744416" cy="379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979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75438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Modes of Communication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77141" y="2227214"/>
            <a:ext cx="3657600" cy="3886200"/>
          </a:xfrm>
        </p:spPr>
        <p:txBody>
          <a:bodyPr/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Google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groups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Board members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School members</a:t>
            </a:r>
          </a:p>
          <a:p>
            <a:pPr lvl="1"/>
            <a:r>
              <a:rPr lang="en-US" sz="2400" dirty="0" smtClean="0">
                <a:solidFill>
                  <a:srgbClr val="002060"/>
                </a:solidFill>
              </a:rPr>
              <a:t>Individual members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>
          <a:xfrm>
            <a:off x="377141" y="1340768"/>
            <a:ext cx="3657600" cy="658368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10400" dirty="0"/>
              <a:t>. </a:t>
            </a:r>
            <a:r>
              <a:rPr lang="en-US" sz="10400" dirty="0" smtClean="0"/>
              <a:t>With members </a:t>
            </a: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charset="0"/>
              <a:buChar char="•"/>
            </a:pPr>
            <a:r>
              <a:rPr lang="en-US" sz="2800" dirty="0" smtClean="0"/>
              <a:t>       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577" y="2656076"/>
            <a:ext cx="92310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890" y="4353120"/>
            <a:ext cx="230425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416106"/>
            <a:ext cx="3454283" cy="210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27408" y="2132856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IASSW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web-site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4008" y="3829900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Networks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319609" y="1340768"/>
            <a:ext cx="4189040" cy="658368"/>
          </a:xfrm>
        </p:spPr>
        <p:txBody>
          <a:bodyPr/>
          <a:lstStyle/>
          <a:p>
            <a:r>
              <a:rPr lang="en-US" sz="2600" dirty="0" smtClean="0"/>
              <a:t>With broader audience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421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-531440"/>
            <a:ext cx="6172200" cy="205359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KEY CHALLENGES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9752" y="1988840"/>
            <a:ext cx="6172200" cy="3888854"/>
          </a:xfrm>
        </p:spPr>
        <p:txBody>
          <a:bodyPr>
            <a:noAutofit/>
          </a:bodyPr>
          <a:lstStyle/>
          <a:p>
            <a:pPr marL="285750" indent="-285750"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How to sustain and enhance membership?</a:t>
            </a:r>
          </a:p>
          <a:p>
            <a:pPr marL="285750" indent="-285750"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How to work out the problem of irregular payment of membership dues?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How to improve internal and external communication?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8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KEY SECRETARY’S ACTIVITIES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50691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Major revision of </a:t>
            </a:r>
            <a:r>
              <a:rPr lang="en-US" dirty="0" smtClean="0"/>
              <a:t>the IASSW Manual </a:t>
            </a:r>
            <a:r>
              <a:rPr lang="en-US" dirty="0"/>
              <a:t>of </a:t>
            </a:r>
            <a:r>
              <a:rPr lang="en-US" dirty="0" smtClean="0"/>
              <a:t>Policies and Procedures; keeping it updated (2014-2016)</a:t>
            </a:r>
            <a:endParaRPr lang="en-US" dirty="0"/>
          </a:p>
          <a:p>
            <a:r>
              <a:rPr lang="en-US" dirty="0" smtClean="0"/>
              <a:t>Supervision of IASSW elections, including creation and management of the on-line voting system (2014-2016)</a:t>
            </a:r>
          </a:p>
          <a:p>
            <a:r>
              <a:rPr lang="en-US" dirty="0" smtClean="0"/>
              <a:t>Supervision of the membership </a:t>
            </a:r>
            <a:r>
              <a:rPr lang="en-US" dirty="0" err="1" smtClean="0"/>
              <a:t>masterlist</a:t>
            </a:r>
            <a:r>
              <a:rPr lang="en-US" dirty="0" smtClean="0"/>
              <a:t> (2014-2016)</a:t>
            </a:r>
          </a:p>
          <a:p>
            <a:r>
              <a:rPr lang="en-US" dirty="0"/>
              <a:t>Arrangement of nomination and voting for Eileen </a:t>
            </a:r>
            <a:r>
              <a:rPr lang="en-US" dirty="0" err="1"/>
              <a:t>Younghousband</a:t>
            </a:r>
            <a:r>
              <a:rPr lang="en-US" dirty="0"/>
              <a:t> Award (2015)</a:t>
            </a:r>
          </a:p>
          <a:p>
            <a:r>
              <a:rPr lang="en-US" dirty="0" smtClean="0"/>
              <a:t>On-line survey  of IASSW members on satisfaction with the association and</a:t>
            </a:r>
            <a:r>
              <a:rPr lang="uk-UA" dirty="0"/>
              <a:t> </a:t>
            </a:r>
            <a:r>
              <a:rPr lang="en-US" dirty="0" smtClean="0"/>
              <a:t>their vision of further development (2015)</a:t>
            </a:r>
          </a:p>
          <a:p>
            <a:r>
              <a:rPr lang="en-US" dirty="0"/>
              <a:t>Certification of membership for elections, project application etc.</a:t>
            </a:r>
          </a:p>
          <a:p>
            <a:r>
              <a:rPr lang="en-US" dirty="0" smtClean="0"/>
              <a:t>Communication with members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25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3284984"/>
            <a:ext cx="6172200" cy="2053590"/>
          </a:xfrm>
        </p:spPr>
        <p:txBody>
          <a:bodyPr/>
          <a:lstStyle/>
          <a:p>
            <a:r>
              <a:rPr lang="en-US" dirty="0" smtClean="0"/>
              <a:t>MEMBERSHIP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2" descr="C:\Users\User\Documents\Tanya\IASSW\images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34" y="476672"/>
            <a:ext cx="3744416" cy="379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74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4676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membership in the IASSW comprises </a:t>
            </a:r>
            <a:r>
              <a:rPr lang="en-US" sz="3600" b="1" dirty="0" smtClean="0">
                <a:solidFill>
                  <a:srgbClr val="002060"/>
                </a:solidFill>
              </a:rPr>
              <a:t>from:</a:t>
            </a:r>
            <a:endParaRPr lang="en-US" sz="3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003232" cy="5112568"/>
          </a:xfrm>
        </p:spPr>
        <p:txBody>
          <a:bodyPr/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institutional </a:t>
            </a:r>
            <a:r>
              <a:rPr lang="en-US" sz="2800" b="1" dirty="0">
                <a:solidFill>
                  <a:srgbClr val="C00000"/>
                </a:solidFill>
              </a:rPr>
              <a:t>members </a:t>
            </a:r>
            <a:r>
              <a:rPr lang="en-US" sz="2800" dirty="0"/>
              <a:t>– social work educational programs at the post-secondary or tertiary level that prepare for professional social work;</a:t>
            </a:r>
          </a:p>
          <a:p>
            <a:pPr lvl="0">
              <a:spcBef>
                <a:spcPts val="1200"/>
              </a:spcBef>
            </a:pPr>
            <a:r>
              <a:rPr lang="en-US" sz="2800" b="1" dirty="0">
                <a:solidFill>
                  <a:srgbClr val="C00000"/>
                </a:solidFill>
              </a:rPr>
              <a:t>individual members </a:t>
            </a:r>
            <a:r>
              <a:rPr lang="en-US" sz="2800" dirty="0"/>
              <a:t>– interested individuals, mostly social work educators</a:t>
            </a:r>
          </a:p>
          <a:p>
            <a:pPr>
              <a:spcBef>
                <a:spcPts val="1200"/>
              </a:spcBef>
            </a:pPr>
            <a:r>
              <a:rPr lang="en-US" sz="2800" b="1" dirty="0">
                <a:solidFill>
                  <a:srgbClr val="C00000"/>
                </a:solidFill>
              </a:rPr>
              <a:t>affiliate members </a:t>
            </a:r>
            <a:r>
              <a:rPr lang="en-US" sz="2800" dirty="0"/>
              <a:t>– organizations and agencies with an expressed interest in social work education (e.g. accreditation agencies, sub-regional or national associations etc.).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40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91264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Total number of the IASSW members 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5069160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en-US" sz="5100" dirty="0"/>
              <a:t>According to the membership list </a:t>
            </a:r>
            <a:r>
              <a:rPr lang="en-US" sz="5100" dirty="0" smtClean="0"/>
              <a:t>as    </a:t>
            </a:r>
          </a:p>
          <a:p>
            <a:pPr marL="0" indent="0" algn="ctr">
              <a:buNone/>
            </a:pPr>
            <a:r>
              <a:rPr lang="en-US" sz="5100" dirty="0" smtClean="0"/>
              <a:t>    of 1 January, 2016 </a:t>
            </a:r>
            <a:r>
              <a:rPr lang="en-US" sz="5100" dirty="0"/>
              <a:t>the IASSW </a:t>
            </a:r>
            <a:r>
              <a:rPr lang="en-US" sz="5100" dirty="0" smtClean="0"/>
              <a:t>has:</a:t>
            </a:r>
          </a:p>
          <a:p>
            <a:pPr algn="ctr"/>
            <a:endParaRPr lang="en-US" sz="43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9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611 </a:t>
            </a:r>
            <a:r>
              <a:rPr lang="en-US" sz="9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members </a:t>
            </a:r>
          </a:p>
          <a:p>
            <a:pPr marL="731520" lvl="2" indent="0" algn="ctr">
              <a:buNone/>
            </a:pPr>
            <a:r>
              <a:rPr lang="en-US" sz="8000" b="1" dirty="0"/>
              <a:t>from </a:t>
            </a:r>
            <a:r>
              <a:rPr lang="en-US" sz="8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73 countries</a:t>
            </a:r>
          </a:p>
          <a:p>
            <a:endParaRPr lang="en-US" sz="5900" dirty="0" smtClean="0"/>
          </a:p>
          <a:p>
            <a:pPr marL="651510" lvl="1" indent="-285750" algn="ctr">
              <a:buFont typeface="Arial" panose="020B0604020202020204" pitchFamily="34" charset="0"/>
              <a:buChar char="•"/>
            </a:pPr>
            <a:r>
              <a:rPr lang="en-US" sz="5900" dirty="0" smtClean="0"/>
              <a:t> </a:t>
            </a:r>
            <a:r>
              <a:rPr lang="en-US" sz="5900" b="1" dirty="0" smtClean="0"/>
              <a:t>402 school </a:t>
            </a:r>
            <a:r>
              <a:rPr lang="en-US" sz="5900" dirty="0" smtClean="0"/>
              <a:t>members,</a:t>
            </a:r>
          </a:p>
          <a:p>
            <a:pPr marL="822960" lvl="1" indent="-457200" algn="ctr">
              <a:buFont typeface="Arial" panose="020B0604020202020204" pitchFamily="34" charset="0"/>
              <a:buChar char="•"/>
            </a:pPr>
            <a:r>
              <a:rPr lang="en-US" sz="5900" b="1" dirty="0" smtClean="0"/>
              <a:t>204 </a:t>
            </a:r>
            <a:r>
              <a:rPr lang="en-US" sz="5900" b="1" dirty="0"/>
              <a:t>individual</a:t>
            </a:r>
            <a:r>
              <a:rPr lang="en-US" sz="5900" dirty="0"/>
              <a:t> </a:t>
            </a:r>
            <a:r>
              <a:rPr lang="en-US" sz="5900" dirty="0" smtClean="0"/>
              <a:t>members,</a:t>
            </a:r>
          </a:p>
          <a:p>
            <a:pPr marL="822960" lvl="1" indent="-457200" algn="ctr">
              <a:buFont typeface="Arial" panose="020B0604020202020204" pitchFamily="34" charset="0"/>
              <a:buChar char="•"/>
            </a:pPr>
            <a:r>
              <a:rPr lang="en-US" sz="5900" b="1" dirty="0" smtClean="0"/>
              <a:t>5 affiliated</a:t>
            </a:r>
            <a:r>
              <a:rPr lang="en-US" sz="5900" dirty="0" smtClean="0"/>
              <a:t> members </a:t>
            </a:r>
          </a:p>
          <a:p>
            <a:pPr lvl="2" algn="ctr"/>
            <a:endParaRPr lang="en-US" sz="3800" dirty="0"/>
          </a:p>
          <a:p>
            <a:pPr lvl="2"/>
            <a:endParaRPr lang="en-US" sz="3800" dirty="0" smtClean="0"/>
          </a:p>
          <a:p>
            <a:pPr lvl="2" indent="-549275"/>
            <a:endParaRPr lang="en-US" sz="3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125" lvl="2" indent="0" algn="ctr">
              <a:buNone/>
            </a:pPr>
            <a:r>
              <a:rPr lang="en-US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Overall number of members</a:t>
            </a:r>
          </a:p>
          <a:p>
            <a:pPr marL="365125" lvl="2" indent="0" algn="ctr">
              <a:buNone/>
            </a:pPr>
            <a:r>
              <a:rPr lang="en-US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last 2 years is stable</a:t>
            </a:r>
          </a:p>
          <a:p>
            <a:pPr lvl="2" indent="-549275"/>
            <a:endParaRPr lang="en-US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52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5812"/>
            <a:ext cx="7467600" cy="1143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Distribution </a:t>
            </a:r>
            <a:r>
              <a:rPr lang="en-US" b="1" dirty="0" smtClean="0">
                <a:solidFill>
                  <a:srgbClr val="002060"/>
                </a:solidFill>
              </a:rPr>
              <a:t>of IASSW </a:t>
            </a:r>
            <a:r>
              <a:rPr lang="en-US" b="1" dirty="0">
                <a:solidFill>
                  <a:srgbClr val="002060"/>
                </a:solidFill>
              </a:rPr>
              <a:t>Members by </a:t>
            </a:r>
            <a:r>
              <a:rPr lang="en-US" b="1" dirty="0" smtClean="0">
                <a:solidFill>
                  <a:srgbClr val="002060"/>
                </a:solidFill>
              </a:rPr>
              <a:t>Regions </a:t>
            </a:r>
            <a:r>
              <a:rPr lang="en-US" sz="2400" i="1" dirty="0" smtClean="0"/>
              <a:t>(N= 611, Jan 2016)</a:t>
            </a:r>
            <a:endParaRPr lang="en-US" sz="24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02135"/>
              </p:ext>
            </p:extLst>
          </p:nvPr>
        </p:nvGraphicFramePr>
        <p:xfrm>
          <a:off x="0" y="1340768"/>
          <a:ext cx="896448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057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114300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Distribution of IASSW school members by regions </a:t>
            </a:r>
            <a:r>
              <a:rPr lang="en-US" sz="2400" i="1" dirty="0"/>
              <a:t>(N= </a:t>
            </a:r>
            <a:r>
              <a:rPr lang="en-US" sz="2400" i="1" dirty="0" smtClean="0"/>
              <a:t>402, </a:t>
            </a:r>
            <a:r>
              <a:rPr lang="en-US" sz="2400" i="1" dirty="0"/>
              <a:t>N, %; </a:t>
            </a:r>
            <a:r>
              <a:rPr lang="en-US" sz="2400" i="1" dirty="0" smtClean="0"/>
              <a:t>Jan 2016)</a:t>
            </a:r>
            <a:endParaRPr lang="en-US" sz="2400" i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476829"/>
              </p:ext>
            </p:extLst>
          </p:nvPr>
        </p:nvGraphicFramePr>
        <p:xfrm>
          <a:off x="323528" y="1700808"/>
          <a:ext cx="828092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64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Countries that have </a:t>
            </a:r>
            <a:r>
              <a:rPr lang="en-US" b="1" dirty="0" smtClean="0">
                <a:solidFill>
                  <a:srgbClr val="FF0000"/>
                </a:solidFill>
              </a:rPr>
              <a:t>10 </a:t>
            </a:r>
            <a:r>
              <a:rPr lang="en-US" b="1" dirty="0" smtClean="0">
                <a:solidFill>
                  <a:srgbClr val="002060"/>
                </a:solidFill>
              </a:rPr>
              <a:t>and </a:t>
            </a:r>
            <a:r>
              <a:rPr lang="en-US" b="1" dirty="0">
                <a:solidFill>
                  <a:srgbClr val="002060"/>
                </a:solidFill>
              </a:rPr>
              <a:t>more institutional members </a:t>
            </a:r>
            <a:r>
              <a:rPr lang="en-US" sz="2700" i="1" dirty="0"/>
              <a:t>(N of schools in </a:t>
            </a:r>
            <a:r>
              <a:rPr lang="en-US" sz="2700" i="1" dirty="0" smtClean="0"/>
              <a:t>country; Jan 2016)</a:t>
            </a:r>
            <a:endParaRPr lang="en-US" sz="2700" i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7096058"/>
              </p:ext>
            </p:extLst>
          </p:nvPr>
        </p:nvGraphicFramePr>
        <p:xfrm>
          <a:off x="251520" y="1556792"/>
          <a:ext cx="835292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12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Distribution of IASSW </a:t>
            </a:r>
            <a:r>
              <a:rPr lang="en-US" b="1" dirty="0" smtClean="0">
                <a:solidFill>
                  <a:srgbClr val="002060"/>
                </a:solidFill>
              </a:rPr>
              <a:t>individual members </a:t>
            </a:r>
            <a:r>
              <a:rPr lang="en-US" b="1" dirty="0">
                <a:solidFill>
                  <a:srgbClr val="002060"/>
                </a:solidFill>
              </a:rPr>
              <a:t>by regions </a:t>
            </a:r>
            <a:r>
              <a:rPr lang="en-US" sz="2400" i="1" dirty="0"/>
              <a:t>(N= </a:t>
            </a:r>
            <a:r>
              <a:rPr lang="en-US" sz="2400" i="1" dirty="0" smtClean="0"/>
              <a:t>204, </a:t>
            </a:r>
            <a:r>
              <a:rPr lang="en-US" sz="2400" i="1" dirty="0"/>
              <a:t>N, %; Jan 2016)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312941"/>
              </p:ext>
            </p:extLst>
          </p:nvPr>
        </p:nvGraphicFramePr>
        <p:xfrm>
          <a:off x="-108520" y="1196752"/>
          <a:ext cx="907300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FC40366-7E27-46A0-BDDE-D00DBC1E80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404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246</TotalTime>
  <Words>664</Words>
  <Application>Microsoft Office PowerPoint</Application>
  <PresentationFormat>On-screen Show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Report  of the IASSW Secretary for the IASSW General Assembly  (28 June, 2016) </vt:lpstr>
      <vt:lpstr>KEY SECRETARY’S ACTIVITIES</vt:lpstr>
      <vt:lpstr>MEMBERSHIP INFORMATION</vt:lpstr>
      <vt:lpstr>membership in the IASSW comprises from:</vt:lpstr>
      <vt:lpstr>Total number of the IASSW members </vt:lpstr>
      <vt:lpstr>Distribution of IASSW Members by Regions (N= 611, Jan 2016)</vt:lpstr>
      <vt:lpstr>Distribution of IASSW school members by regions (N= 402, N, %; Jan 2016)</vt:lpstr>
      <vt:lpstr>Countries that have 10 and more institutional members (N of schools in country; Jan 2016)</vt:lpstr>
      <vt:lpstr>Distribution of IASSW individual members by regions (N= 204, N, %; Jan 2016)</vt:lpstr>
      <vt:lpstr>MEMBERSHIP DUES</vt:lpstr>
      <vt:lpstr>Membership Status and Membership Dues</vt:lpstr>
      <vt:lpstr>Discounts for Membership Dues</vt:lpstr>
      <vt:lpstr>Membership Benefits</vt:lpstr>
      <vt:lpstr>COMMUNICATION</vt:lpstr>
      <vt:lpstr>Modes of Communication</vt:lpstr>
      <vt:lpstr>KEY CHALLENGES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Membership Information</dc:title>
  <dc:creator>User</dc:creator>
  <cp:lastModifiedBy>User</cp:lastModifiedBy>
  <cp:revision>36</cp:revision>
  <dcterms:created xsi:type="dcterms:W3CDTF">2013-01-17T00:36:07Z</dcterms:created>
  <dcterms:modified xsi:type="dcterms:W3CDTF">2016-06-07T10:40:53Z</dcterms:modified>
</cp:coreProperties>
</file>